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43" r:id="rId3"/>
    <p:sldId id="299" r:id="rId5"/>
    <p:sldId id="307" r:id="rId6"/>
    <p:sldId id="346" r:id="rId7"/>
    <p:sldId id="350" r:id="rId8"/>
    <p:sldId id="357" r:id="rId9"/>
    <p:sldId id="372" r:id="rId10"/>
    <p:sldId id="370" r:id="rId11"/>
    <p:sldId id="371" r:id="rId12"/>
    <p:sldId id="368" r:id="rId13"/>
    <p:sldId id="373" r:id="rId14"/>
    <p:sldId id="374" r:id="rId15"/>
    <p:sldId id="349" r:id="rId16"/>
  </p:sldIdLst>
  <p:sldSz cx="12192000" cy="6858000"/>
  <p:notesSz cx="6858000" cy="9144000"/>
  <p:embeddedFontLst>
    <p:embeddedFont>
      <p:font typeface="方正行楷简体" panose="02000000000000000000" charset="-122"/>
      <p:regular r:id="rId20"/>
    </p:embeddedFont>
    <p:embeddedFont>
      <p:font typeface="楷体" panose="02010609060101010101" charset="-122"/>
      <p:regular r:id="rId21"/>
    </p:embeddedFont>
    <p:embeddedFont>
      <p:font typeface="等线" panose="02010600030101010101" charset="-122"/>
      <p:regular r:id="rId22"/>
    </p:embeddedFont>
    <p:embeddedFont>
      <p:font typeface="字魂49号-逍遥行书" panose="00000500000000000000" charset="-122"/>
      <p:regular r:id="rId23"/>
    </p:embeddedFont>
    <p:embeddedFont>
      <p:font typeface="华文楷体" panose="02010600040101010101" charset="-122"/>
      <p:regular r:id="rId24"/>
    </p:embeddedFont>
    <p:embeddedFont>
      <p:font typeface="华文隶书" panose="02010800040101010101" charset="-122"/>
      <p:regular r:id="rId25"/>
    </p:embeddedFont>
    <p:embeddedFont>
      <p:font typeface="李旭科书法 v1.4" panose="02000603000000000000" charset="-122"/>
      <p:regular r:id="rId26"/>
    </p:embeddedFont>
    <p:embeddedFont>
      <p:font typeface="DFMincho-UB" panose="02010609010101010101" charset="-128"/>
      <p:regular r:id="rId27"/>
    </p:embeddedFont>
    <p:embeddedFont>
      <p:font typeface="华文新魏" panose="02010800040101010101" charset="-122"/>
      <p:regular r:id="rId28"/>
    </p:embeddedFont>
  </p:embeddedFontLst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809"/>
    <a:srgbClr val="E9E6E2"/>
    <a:srgbClr val="DC7C7F"/>
    <a:srgbClr val="EEEDEA"/>
    <a:srgbClr val="93253A"/>
    <a:srgbClr val="C6AE26"/>
    <a:srgbClr val="913D43"/>
    <a:srgbClr val="92924A"/>
    <a:srgbClr val="3A3E61"/>
    <a:srgbClr val="CDB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376" autoAdjust="0"/>
    <p:restoredTop sz="94660"/>
  </p:normalViewPr>
  <p:slideViewPr>
    <p:cSldViewPr snapToGrid="0">
      <p:cViewPr>
        <p:scale>
          <a:sx n="110" d="100"/>
          <a:sy n="110" d="100"/>
        </p:scale>
        <p:origin x="-780" y="-90"/>
      </p:cViewPr>
      <p:guideLst>
        <p:guide orient="horz" pos="217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gs" Target="tags/tag67.xml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D0B36-29AA-43F9-B2E1-6283A2B7E5CB}" type="slidenum">
              <a:rPr lang="zh-CN" altLang="en-US" smtClean="0">
                <a:latin typeface="等线" panose="02010600030101010101" charset="-122"/>
              </a:rPr>
            </a:fld>
            <a:endParaRPr lang="zh-CN" altLang="en-US">
              <a:latin typeface="等线" panose="02010600030101010101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3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485" y="-13335"/>
            <a:ext cx="12332970" cy="68967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 advTm="3000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image" Target="../media/image4.png"/><Relationship Id="rId7" Type="http://schemas.openxmlformats.org/officeDocument/2006/relationships/tags" Target="../tags/tag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image" Target="../media/image10.png"/><Relationship Id="rId10" Type="http://schemas.openxmlformats.org/officeDocument/2006/relationships/tags" Target="../tags/tag51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image" Target="../media/image4.png"/><Relationship Id="rId7" Type="http://schemas.openxmlformats.org/officeDocument/2006/relationships/tags" Target="../tags/tag5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image" Target="../media/image10.png"/><Relationship Id="rId10" Type="http://schemas.openxmlformats.org/officeDocument/2006/relationships/tags" Target="../tags/tag56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image" Target="../media/image4.png"/><Relationship Id="rId5" Type="http://schemas.openxmlformats.org/officeDocument/2006/relationships/tags" Target="../tags/tag59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1.png"/><Relationship Id="rId12" Type="http://schemas.openxmlformats.org/officeDocument/2006/relationships/image" Target="../media/image30.png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microsoft.com/office/2007/relationships/hdphoto" Target="../media/image8.wdp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image" Target="../media/image10.png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4.png"/><Relationship Id="rId2" Type="http://schemas.openxmlformats.org/officeDocument/2006/relationships/tags" Target="../tags/tag6.xml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image" Target="../media/image11.jpe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10.png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image" Target="../media/image4.png"/><Relationship Id="rId2" Type="http://schemas.openxmlformats.org/officeDocument/2006/relationships/tags" Target="../tags/tag15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10.png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4.png"/><Relationship Id="rId2" Type="http://schemas.openxmlformats.org/officeDocument/2006/relationships/tags" Target="../tags/tag21.xml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../media/image10.png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4.png"/><Relationship Id="rId3" Type="http://schemas.openxmlformats.org/officeDocument/2006/relationships/tags" Target="../tags/tag27.xml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5.xml"/><Relationship Id="rId8" Type="http://schemas.openxmlformats.org/officeDocument/2006/relationships/image" Target="../media/image10.png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image" Target="../media/image4.png"/><Relationship Id="rId4" Type="http://schemas.openxmlformats.org/officeDocument/2006/relationships/tags" Target="../tags/tag32.xml"/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6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0.xml"/><Relationship Id="rId7" Type="http://schemas.openxmlformats.org/officeDocument/2006/relationships/image" Target="../media/image16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4.png"/><Relationship Id="rId3" Type="http://schemas.openxmlformats.org/officeDocument/2006/relationships/tags" Target="../tags/tag37.xml"/><Relationship Id="rId2" Type="http://schemas.openxmlformats.org/officeDocument/2006/relationships/image" Target="../media/image18.jpe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46.xml"/><Relationship Id="rId7" Type="http://schemas.openxmlformats.org/officeDocument/2006/relationships/image" Target="../media/image16.png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../media/image4.png"/><Relationship Id="rId3" Type="http://schemas.openxmlformats.org/officeDocument/2006/relationships/tags" Target="../tags/tag43.xml"/><Relationship Id="rId2" Type="http://schemas.openxmlformats.org/officeDocument/2006/relationships/image" Target="../media/image19.jpeg"/><Relationship Id="rId13" Type="http://schemas.openxmlformats.org/officeDocument/2006/relationships/notesSlide" Target="../notesSlides/notesSlide9.xml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2"/>
            </p:custDataLst>
          </p:nvPr>
        </p:nvSpPr>
        <p:spPr>
          <a:xfrm>
            <a:off x="5764646" y="1192613"/>
            <a:ext cx="4963160" cy="14452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zh-CN" altLang="en-US" sz="8800" b="1" spc="600" dirty="0" smtClean="0">
                <a:solidFill>
                  <a:srgbClr val="000000"/>
                </a:solidFill>
                <a:uFillTx/>
                <a:latin typeface="华文楷体" panose="02010600040101010101" charset="-122"/>
                <a:ea typeface="华文楷体" panose="02010600040101010101" charset="-122"/>
                <a:cs typeface="+mn-ea"/>
                <a:sym typeface="+mn-lt"/>
              </a:rPr>
              <a:t>诗经吟唱</a:t>
            </a:r>
            <a:endParaRPr lang="zh-CN" altLang="en-US" sz="8800" b="1" spc="600" dirty="0" smtClean="0">
              <a:solidFill>
                <a:srgbClr val="000000"/>
              </a:solidFill>
              <a:uFillTx/>
              <a:latin typeface="华文楷体" panose="02010600040101010101" charset="-122"/>
              <a:ea typeface="华文楷体" panose="02010600040101010101" charset="-122"/>
              <a:cs typeface="+mn-ea"/>
              <a:sym typeface="+mn-lt"/>
            </a:endParaRPr>
          </a:p>
        </p:txBody>
      </p:sp>
      <p:sp>
        <p:nvSpPr>
          <p:cNvPr id="20" name="TextBox 46"/>
          <p:cNvSpPr txBox="1">
            <a:spLocks noChangeArrowheads="1"/>
          </p:cNvSpPr>
          <p:nvPr/>
        </p:nvSpPr>
        <p:spPr bwMode="auto">
          <a:xfrm>
            <a:off x="5007610" y="2571115"/>
            <a:ext cx="5511800" cy="156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52197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52197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fontAlgn="auto">
              <a:lnSpc>
                <a:spcPts val="3000"/>
              </a:lnSpc>
            </a:pP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    诗经三百零五篇都是尹吉甫的作品，也都是他的自传；透过他的自传，使我们知道宣王三年（前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825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年）到幽王七年（前</a:t>
            </a:r>
            <a:r>
              <a:rPr lang="en-US" altLang="zh-CN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775</a:t>
            </a:r>
            <a:r>
              <a:rPr lang="zh-CN" altLang="en-US" sz="1800" dirty="0" smtClean="0"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rPr>
              <a:t>年）这五十年间的史实。</a:t>
            </a:r>
            <a:endParaRPr lang="zh-CN" altLang="en-US" sz="1800" dirty="0" smtClean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  <a:p>
            <a:pPr algn="ctr" defTabSz="1218565">
              <a:lnSpc>
                <a:spcPts val="2500"/>
              </a:lnSpc>
            </a:pPr>
            <a:endParaRPr lang="zh-CN" altLang="en-US" sz="1800" dirty="0">
              <a:latin typeface="楷体" panose="02010609060101010101" charset="-122"/>
              <a:ea typeface="楷体" panose="02010609060101010101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tretch>
            <a:fillRect/>
          </a:stretch>
        </p:blipFill>
        <p:spPr>
          <a:xfrm>
            <a:off x="10391458" y="3794966"/>
            <a:ext cx="1100137" cy="3935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5881378" y="3778227"/>
            <a:ext cx="4305300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隶书" panose="02010800040101010101" charset="-122"/>
                <a:ea typeface="华文隶书" panose="02010800040101010101" charset="-122"/>
              </a:rPr>
              <a:t>清人（郑风）</a:t>
            </a:r>
            <a:endParaRPr lang="zh-CN" altLang="en-US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396" y="4175184"/>
            <a:ext cx="2427604" cy="268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1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535" y="2289810"/>
            <a:ext cx="2840355" cy="2172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图片 17" descr="2.png"/>
          <p:cNvPicPr>
            <a:picLocks noChangeAspect="1"/>
          </p:cNvPicPr>
          <p:nvPr/>
        </p:nvPicPr>
        <p:blipFill>
          <a:blip r:embed="rId4" cstate="print"/>
          <a:srcRect t="5019"/>
          <a:stretch>
            <a:fillRect/>
          </a:stretch>
        </p:blipFill>
        <p:spPr>
          <a:xfrm>
            <a:off x="3998595" y="1631315"/>
            <a:ext cx="1895475" cy="38963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 descr="3.png"/>
          <p:cNvPicPr>
            <a:picLocks noChangeAspect="1"/>
          </p:cNvPicPr>
          <p:nvPr/>
        </p:nvPicPr>
        <p:blipFill>
          <a:blip r:embed="rId5" cstate="print"/>
          <a:srcRect t="5467"/>
          <a:stretch>
            <a:fillRect/>
          </a:stretch>
        </p:blipFill>
        <p:spPr>
          <a:xfrm>
            <a:off x="6073775" y="2289810"/>
            <a:ext cx="1894840" cy="38773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图片 20" descr="4.png"/>
          <p:cNvPicPr>
            <a:picLocks noChangeAspect="1"/>
          </p:cNvPicPr>
          <p:nvPr/>
        </p:nvPicPr>
        <p:blipFill>
          <a:blip r:embed="rId6" cstate="print"/>
          <a:srcRect t="4905" b="5764"/>
          <a:stretch>
            <a:fillRect/>
          </a:stretch>
        </p:blipFill>
        <p:spPr>
          <a:xfrm>
            <a:off x="8148320" y="1251585"/>
            <a:ext cx="1894840" cy="3663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9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45745" y="5192395"/>
            <a:ext cx="3687445" cy="1764665"/>
            <a:chOff x="387" y="8177"/>
            <a:chExt cx="5807" cy="2779"/>
          </a:xfrm>
        </p:grpSpPr>
        <p:grpSp>
          <p:nvGrpSpPr>
            <p:cNvPr id="17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1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158594" y="2132527"/>
                <a:ext cx="783713" cy="8550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伍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13"/>
              </p:custDataLst>
            </p:nvPr>
          </p:nvSpPr>
          <p:spPr>
            <a:xfrm>
              <a:off x="2350" y="9308"/>
              <a:ext cx="3845" cy="16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764" y="4425351"/>
            <a:ext cx="2201235" cy="24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4.png"/>
          <p:cNvPicPr>
            <a:picLocks noChangeAspect="1"/>
          </p:cNvPicPr>
          <p:nvPr/>
        </p:nvPicPr>
        <p:blipFill>
          <a:blip r:embed="rId3" cstate="print"/>
          <a:srcRect t="6210" b="5367"/>
          <a:stretch>
            <a:fillRect/>
          </a:stretch>
        </p:blipFill>
        <p:spPr>
          <a:xfrm>
            <a:off x="3455670" y="1746250"/>
            <a:ext cx="2113915" cy="3890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 descr="5.png"/>
          <p:cNvPicPr>
            <a:picLocks noChangeAspect="1"/>
          </p:cNvPicPr>
          <p:nvPr/>
        </p:nvPicPr>
        <p:blipFill>
          <a:blip r:embed="rId4" cstate="print"/>
          <a:srcRect t="6309" b="25301"/>
          <a:stretch>
            <a:fillRect/>
          </a:stretch>
        </p:blipFill>
        <p:spPr>
          <a:xfrm>
            <a:off x="5706745" y="1746250"/>
            <a:ext cx="2113915" cy="3008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7.png"/>
          <p:cNvPicPr>
            <a:picLocks noChangeAspect="1"/>
          </p:cNvPicPr>
          <p:nvPr/>
        </p:nvPicPr>
        <p:blipFill>
          <a:blip r:embed="rId5" cstate="print"/>
          <a:srcRect t="5830" b="40628"/>
          <a:stretch>
            <a:fillRect/>
          </a:stretch>
        </p:blipFill>
        <p:spPr>
          <a:xfrm>
            <a:off x="1208405" y="1746250"/>
            <a:ext cx="2113915" cy="2355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8.png"/>
          <p:cNvPicPr>
            <a:picLocks noChangeAspect="1"/>
          </p:cNvPicPr>
          <p:nvPr/>
        </p:nvPicPr>
        <p:blipFill>
          <a:blip r:embed="rId6" cstate="print"/>
          <a:srcRect t="4988" b="6969"/>
          <a:stretch>
            <a:fillRect/>
          </a:stretch>
        </p:blipFill>
        <p:spPr>
          <a:xfrm>
            <a:off x="7957820" y="1746250"/>
            <a:ext cx="2113915" cy="387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9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5745" y="5192395"/>
            <a:ext cx="3687445" cy="1764665"/>
            <a:chOff x="387" y="8177"/>
            <a:chExt cx="5807" cy="2779"/>
          </a:xfrm>
        </p:grpSpPr>
        <p:grpSp>
          <p:nvGrpSpPr>
            <p:cNvPr id="6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1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1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7158594" y="2132527"/>
                <a:ext cx="783713" cy="8550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伍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21"/>
            <p:cNvSpPr txBox="1"/>
            <p:nvPr>
              <p:custDataLst>
                <p:tags r:id="rId13"/>
              </p:custDataLst>
            </p:nvPr>
          </p:nvSpPr>
          <p:spPr>
            <a:xfrm>
              <a:off x="2350" y="9308"/>
              <a:ext cx="3845" cy="16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570" y="4433977"/>
            <a:ext cx="2193429" cy="242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477" y="0"/>
            <a:ext cx="3554042" cy="151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13.png"/>
          <p:cNvPicPr>
            <a:picLocks noChangeAspect="1"/>
          </p:cNvPicPr>
          <p:nvPr/>
        </p:nvPicPr>
        <p:blipFill>
          <a:blip r:embed="rId3" cstate="print"/>
          <a:srcRect t="5516" b="24162"/>
          <a:stretch>
            <a:fillRect/>
          </a:stretch>
        </p:blipFill>
        <p:spPr>
          <a:xfrm>
            <a:off x="8340090" y="1600200"/>
            <a:ext cx="2236470" cy="34048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 descr="14.png"/>
          <p:cNvPicPr>
            <a:picLocks noChangeAspect="1"/>
          </p:cNvPicPr>
          <p:nvPr/>
        </p:nvPicPr>
        <p:blipFill>
          <a:blip r:embed="rId4" cstate="print"/>
          <a:srcRect t="5929" b="19339"/>
          <a:stretch>
            <a:fillRect/>
          </a:stretch>
        </p:blipFill>
        <p:spPr>
          <a:xfrm>
            <a:off x="865505" y="1600200"/>
            <a:ext cx="2236470" cy="3617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5745" y="5192395"/>
            <a:ext cx="3687445" cy="1764665"/>
            <a:chOff x="387" y="8177"/>
            <a:chExt cx="5807" cy="2779"/>
          </a:xfrm>
        </p:grpSpPr>
        <p:grpSp>
          <p:nvGrpSpPr>
            <p:cNvPr id="6" name="组合 4"/>
            <p:cNvGrpSpPr/>
            <p:nvPr/>
          </p:nvGrpSpPr>
          <p:grpSpPr bwMode="auto">
            <a:xfrm>
              <a:off x="387" y="8177"/>
              <a:ext cx="2042" cy="2101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文本框 1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158594" y="2132527"/>
                <a:ext cx="783713" cy="85506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伍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21"/>
            <p:cNvSpPr txBox="1"/>
            <p:nvPr>
              <p:custDataLst>
                <p:tags r:id="rId11"/>
              </p:custDataLst>
            </p:nvPr>
          </p:nvSpPr>
          <p:spPr>
            <a:xfrm>
              <a:off x="2350" y="9308"/>
              <a:ext cx="3845" cy="164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识字会意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  <p:pic>
        <p:nvPicPr>
          <p:cNvPr id="19" name="图片 18" descr="9.png"/>
          <p:cNvPicPr>
            <a:picLocks noChangeAspect="1"/>
          </p:cNvPicPr>
          <p:nvPr/>
        </p:nvPicPr>
        <p:blipFill>
          <a:blip r:embed="rId12" cstate="print"/>
          <a:srcRect t="5351" b="6986"/>
          <a:stretch>
            <a:fillRect/>
          </a:stretch>
        </p:blipFill>
        <p:spPr>
          <a:xfrm>
            <a:off x="3356610" y="1016000"/>
            <a:ext cx="2236470" cy="4244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11.png"/>
          <p:cNvPicPr>
            <a:picLocks noChangeAspect="1"/>
          </p:cNvPicPr>
          <p:nvPr/>
        </p:nvPicPr>
        <p:blipFill>
          <a:blip r:embed="rId13" cstate="print"/>
          <a:srcRect t="5351"/>
          <a:stretch>
            <a:fillRect/>
          </a:stretch>
        </p:blipFill>
        <p:spPr>
          <a:xfrm>
            <a:off x="5848350" y="1600200"/>
            <a:ext cx="2236470" cy="4582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9199ba7b61bf9d360d894cc9e70b12e8"/>
          <p:cNvPicPr>
            <a:picLocks noChangeAspect="1"/>
          </p:cNvPicPr>
          <p:nvPr/>
        </p:nvPicPr>
        <p:blipFill>
          <a:blip r:embed="rId1"/>
          <a:srcRect t="23558"/>
          <a:stretch>
            <a:fillRect/>
          </a:stretch>
        </p:blipFill>
        <p:spPr>
          <a:xfrm>
            <a:off x="-27305" y="1633855"/>
            <a:ext cx="12246610" cy="522414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>
            <a:biLevel thresh="75000"/>
          </a:blip>
          <a:stretch>
            <a:fillRect/>
          </a:stretch>
        </p:blipFill>
        <p:spPr>
          <a:xfrm>
            <a:off x="10268268" y="3270456"/>
            <a:ext cx="1100137" cy="393545"/>
          </a:xfrm>
          <a:prstGeom prst="rect">
            <a:avLst/>
          </a:prstGeom>
        </p:spPr>
      </p:pic>
      <p:sp>
        <p:nvSpPr>
          <p:cNvPr id="3" name="PA_文本框 14"/>
          <p:cNvSpPr txBox="1"/>
          <p:nvPr>
            <p:custDataLst>
              <p:tags r:id="rId3"/>
            </p:custDataLst>
          </p:nvPr>
        </p:nvSpPr>
        <p:spPr>
          <a:xfrm>
            <a:off x="4160635" y="1900003"/>
            <a:ext cx="6287770" cy="16300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p>
            <a:pPr marL="720090" indent="0" algn="ctr" fontAlgn="auto"/>
            <a:r>
              <a:rPr lang="zh-CN" altLang="en-US" sz="10000" spc="600" dirty="0" smtClean="0">
                <a:solidFill>
                  <a:schemeClr val="tx1"/>
                </a:solidFill>
                <a:uFillTx/>
                <a:latin typeface="DFMincho-UB" panose="02010609010101010101" charset="-128"/>
                <a:ea typeface="DFMincho-UB" panose="02010609010101010101" charset="-128"/>
                <a:cs typeface="+mn-ea"/>
                <a:sym typeface="+mn-lt"/>
              </a:rPr>
              <a:t>謝謝體會</a:t>
            </a:r>
            <a:endParaRPr lang="zh-CN" altLang="en-US" sz="10000" spc="600" dirty="0" smtClean="0">
              <a:solidFill>
                <a:schemeClr val="tx1"/>
              </a:solidFill>
              <a:uFillTx/>
              <a:latin typeface="DFMincho-UB" panose="02010609010101010101" charset="-128"/>
              <a:ea typeface="DFMincho-UB" panose="02010609010101010101" charset="-128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5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36"/>
          <p:cNvPicPr>
            <a:picLocks noChangeAspect="1"/>
          </p:cNvPicPr>
          <p:nvPr/>
        </p:nvPicPr>
        <p:blipFill>
          <a:blip r:embed="rId1" cstate="email"/>
          <a:srcRect b="8634"/>
          <a:stretch>
            <a:fillRect/>
          </a:stretch>
        </p:blipFill>
        <p:spPr>
          <a:xfrm>
            <a:off x="-15240" y="1752600"/>
            <a:ext cx="2810510" cy="5087620"/>
          </a:xfrm>
          <a:prstGeom prst="rect">
            <a:avLst/>
          </a:prstGeom>
        </p:spPr>
      </p:pic>
      <p:pic>
        <p:nvPicPr>
          <p:cNvPr id="42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7080273" y="2794473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/>
        </p:nvSpPr>
        <p:spPr>
          <a:xfrm>
            <a:off x="7023619" y="2965817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rPr>
              <a:t>肆</a:t>
            </a:r>
            <a:endParaRPr lang="zh-CN" altLang="en-US" sz="4000" dirty="0">
              <a:latin typeface="方正行楷简体" panose="02000000000000000000" charset="-122"/>
              <a:ea typeface="方正行楷简体" panose="02000000000000000000" charset="-122"/>
              <a:cs typeface="+mn-ea"/>
              <a:sym typeface="+mn-lt"/>
            </a:endParaRPr>
          </a:p>
        </p:txBody>
      </p:sp>
      <p:pic>
        <p:nvPicPr>
          <p:cNvPr id="5" name="图片 4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644671" y="2797001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/>
        </p:nvSpPr>
        <p:spPr>
          <a:xfrm>
            <a:off x="5588017" y="2968345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rPr>
              <a:t>叁</a:t>
            </a:r>
            <a:endParaRPr lang="zh-CN" altLang="en-US" sz="4000" dirty="0">
              <a:latin typeface="方正行楷简体" panose="02000000000000000000" charset="-122"/>
              <a:ea typeface="方正行楷简体" panose="02000000000000000000" charset="-122"/>
              <a:cs typeface="+mn-ea"/>
              <a:sym typeface="+mn-lt"/>
            </a:endParaRPr>
          </a:p>
        </p:txBody>
      </p:sp>
      <p:pic>
        <p:nvPicPr>
          <p:cNvPr id="7" name="图片 6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194155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/>
        </p:nvSpPr>
        <p:spPr>
          <a:xfrm>
            <a:off x="4137501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rPr>
              <a:t>贰</a:t>
            </a:r>
            <a:endParaRPr lang="zh-CN" altLang="en-US" sz="4000" dirty="0">
              <a:latin typeface="方正行楷简体" panose="02000000000000000000" charset="-122"/>
              <a:ea typeface="方正行楷简体" panose="02000000000000000000" charset="-122"/>
              <a:cs typeface="+mn-ea"/>
              <a:sym typeface="+mn-lt"/>
            </a:endParaRPr>
          </a:p>
        </p:txBody>
      </p:sp>
      <p:pic>
        <p:nvPicPr>
          <p:cNvPr id="9" name="图片 8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750620" y="279826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/>
        </p:nvSpPr>
        <p:spPr>
          <a:xfrm>
            <a:off x="2693966" y="2969609"/>
            <a:ext cx="1091783" cy="7067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rPr>
              <a:t>壹</a:t>
            </a:r>
            <a:endParaRPr lang="zh-CN" altLang="en-US" sz="4000" dirty="0">
              <a:latin typeface="方正行楷简体" panose="02000000000000000000" charset="-122"/>
              <a:ea typeface="方正行楷简体" panose="02000000000000000000" charset="-122"/>
              <a:cs typeface="+mn-ea"/>
              <a:sym typeface="+mn-lt"/>
            </a:endParaRPr>
          </a:p>
        </p:txBody>
      </p:sp>
      <p:pic>
        <p:nvPicPr>
          <p:cNvPr id="11" name="图片 10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514261" y="2768255"/>
            <a:ext cx="978477" cy="105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27" descr="e7d195523061f1c0600ade85ab8d19863d296bbd6d3c8047FB0A4867354E4F1E3A7DEAE3C4C4B5C9777EC9E9D7F78045DB0296A4194571101A21F67FC7D6C39966CE50B69116E2EE84E571E25F3C0CCE4C29C5523DFD90441A821C3B6C57B7ECA05501558D9645970DF6BE1B97DF6BC639CC225952C3B761E4136CBB1E5C474DE5FBC9EA4170A096C134CA1DAF2BA7E35E824B8C916DABA6"/>
          <p:cNvSpPr txBox="1"/>
          <p:nvPr/>
        </p:nvSpPr>
        <p:spPr>
          <a:xfrm>
            <a:off x="8448981" y="2939599"/>
            <a:ext cx="1091783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4000" dirty="0" smtClean="0"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rPr>
              <a:t>伍</a:t>
            </a:r>
            <a:endParaRPr lang="zh-CN" altLang="en-US" sz="4000" dirty="0">
              <a:latin typeface="方正行楷简体" panose="02000000000000000000" charset="-122"/>
              <a:ea typeface="方正行楷简体" panose="02000000000000000000" charset="-122"/>
              <a:cs typeface="+mn-ea"/>
              <a:sym typeface="+mn-lt"/>
            </a:endParaRPr>
          </a:p>
        </p:txBody>
      </p:sp>
      <p:sp>
        <p:nvSpPr>
          <p:cNvPr id="13" name="TextBox 26"/>
          <p:cNvSpPr txBox="1"/>
          <p:nvPr/>
        </p:nvSpPr>
        <p:spPr>
          <a:xfrm>
            <a:off x="2929480" y="4213572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时间地点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4" name="TextBox 37"/>
          <p:cNvSpPr txBox="1"/>
          <p:nvPr/>
        </p:nvSpPr>
        <p:spPr>
          <a:xfrm>
            <a:off x="4317576" y="4210698"/>
            <a:ext cx="613410" cy="1513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人物事件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5779056" y="421645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诗意解说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6" name="TextBox 39"/>
          <p:cNvSpPr txBox="1"/>
          <p:nvPr/>
        </p:nvSpPr>
        <p:spPr>
          <a:xfrm>
            <a:off x="7199548" y="4213580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知识归纳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sp>
        <p:nvSpPr>
          <p:cNvPr id="17" name="TextBox 40"/>
          <p:cNvSpPr txBox="1"/>
          <p:nvPr/>
        </p:nvSpPr>
        <p:spPr>
          <a:xfrm>
            <a:off x="8671796" y="4210708"/>
            <a:ext cx="615553" cy="15799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eaVert" wrap="none" rtlCol="0">
            <a:spAutoFit/>
          </a:bodyPr>
          <a:p>
            <a:r>
              <a:rPr lang="zh-CN" altLang="en-US" sz="2800" dirty="0" smtClean="0">
                <a:latin typeface="华文隶书" panose="02010800040101010101" charset="-122"/>
                <a:ea typeface="华文隶书" panose="02010800040101010101" charset="-122"/>
              </a:rPr>
              <a:t>识字会意</a:t>
            </a:r>
            <a:endParaRPr lang="zh-CN" altLang="en-US" sz="2800" dirty="0" smtClean="0">
              <a:latin typeface="华文隶书" panose="02010800040101010101" charset="-122"/>
              <a:ea typeface="华文隶书" panose="020108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165090" y="785495"/>
            <a:ext cx="1847850" cy="1583055"/>
            <a:chOff x="8134" y="1237"/>
            <a:chExt cx="2910" cy="2493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8750" y="1237"/>
              <a:ext cx="1680" cy="16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文本框 1"/>
            <p:cNvSpPr txBox="1"/>
            <p:nvPr>
              <p:custDataLst>
                <p:tags r:id="rId7"/>
              </p:custDataLst>
            </p:nvPr>
          </p:nvSpPr>
          <p:spPr>
            <a:xfrm>
              <a:off x="8134" y="3150"/>
              <a:ext cx="2911" cy="58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31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b="1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b="1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  <p:bldP spid="6" grpId="0" bldLvl="0" animBg="1"/>
      <p:bldP spid="4" grpId="0" bldLvl="0" animBg="1"/>
      <p:bldP spid="12" grpId="0" bldLvl="0" animBg="1"/>
      <p:bldP spid="10" grpId="1" animBg="1"/>
      <p:bldP spid="8" grpId="1" animBg="1"/>
      <p:bldP spid="6" grpId="1" animBg="1"/>
      <p:bldP spid="4" grpId="1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19935" y="4613910"/>
            <a:ext cx="4006850" cy="176466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wrap="square" rtlCol="0">
            <a:noAutofit/>
          </a:bodyPr>
          <a:lstStyle/>
          <a:p>
            <a:r>
              <a:rPr lang="zh-CN" altLang="en-US" sz="2200" dirty="0" smtClean="0">
                <a:latin typeface="华文新魏" panose="02010800040101010101" charset="-122"/>
                <a:ea typeface="华文新魏" panose="02010800040101010101" charset="-122"/>
              </a:rPr>
              <a:t>尹吉甫平定了陈国与宋国后在陈国边境株野进行军事训练时</a:t>
            </a:r>
            <a:endParaRPr lang="zh-CN" altLang="en-US" sz="22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2200" dirty="0" smtClean="0">
              <a:latin typeface="华文新魏" panose="02010800040101010101" charset="-122"/>
              <a:ea typeface="华文新魏" panose="02010800040101010101" charset="-122"/>
            </a:endParaRPr>
          </a:p>
          <a:p>
            <a:endParaRPr lang="zh-CN" altLang="en-US" sz="22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0" y="4262774"/>
            <a:ext cx="3893389" cy="259522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186555" y="589280"/>
            <a:ext cx="4418330" cy="1451610"/>
            <a:chOff x="6593" y="928"/>
            <a:chExt cx="6958" cy="2286"/>
          </a:xfrm>
        </p:grpSpPr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8673" y="1548"/>
              <a:ext cx="487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时间地点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5" name="组合 4"/>
            <p:cNvGrpSpPr/>
            <p:nvPr/>
          </p:nvGrpSpPr>
          <p:grpSpPr bwMode="auto">
            <a:xfrm>
              <a:off x="6593" y="928"/>
              <a:ext cx="2144" cy="2286"/>
              <a:chOff x="5627836" y="1042809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1042809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文本框 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799925" y="1174122"/>
                <a:ext cx="838600" cy="85724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壹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39365" y="2551430"/>
            <a:ext cx="2791460" cy="1783080"/>
            <a:chOff x="3999" y="4458"/>
            <a:chExt cx="4396" cy="2808"/>
          </a:xfrm>
        </p:grpSpPr>
        <p:pic>
          <p:nvPicPr>
            <p:cNvPr id="16" name="图片 15"/>
            <p:cNvPicPr/>
            <p:nvPr>
              <p:custDataLst>
                <p:tags r:id="rId9"/>
              </p:custDataLst>
            </p:nvPr>
          </p:nvPicPr>
          <p:blipFill>
            <a:blip r:embed="rId10">
              <a:lum bright="6000" contrast="6000"/>
            </a:blip>
            <a:srcRect l="13" t="19581" r="-13" b="53970"/>
            <a:stretch>
              <a:fillRect/>
            </a:stretch>
          </p:blipFill>
          <p:spPr>
            <a:xfrm>
              <a:off x="3999" y="4458"/>
              <a:ext cx="4397" cy="2808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文本框 20"/>
            <p:cNvSpPr txBox="1"/>
            <p:nvPr>
              <p:custDataLst>
                <p:tags r:id="rId11"/>
              </p:custDataLst>
            </p:nvPr>
          </p:nvSpPr>
          <p:spPr>
            <a:xfrm>
              <a:off x="5069" y="5355"/>
              <a:ext cx="2258" cy="10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noAutofit/>
            </a:bodyPr>
            <a:p>
              <a:r>
                <a:rPr lang="zh-CN" altLang="en-US" sz="4400" dirty="0" smtClean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时间</a:t>
              </a:r>
              <a:endPara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endPara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240780" y="2551430"/>
            <a:ext cx="2791460" cy="1783080"/>
            <a:chOff x="9828" y="4458"/>
            <a:chExt cx="4396" cy="2808"/>
          </a:xfrm>
        </p:grpSpPr>
        <p:pic>
          <p:nvPicPr>
            <p:cNvPr id="23" name="图片 22"/>
            <p:cNvPicPr/>
            <p:nvPr>
              <p:custDataLst>
                <p:tags r:id="rId12"/>
              </p:custDataLst>
            </p:nvPr>
          </p:nvPicPr>
          <p:blipFill>
            <a:blip r:embed="rId10">
              <a:lum bright="18000" contrast="-12000"/>
            </a:blip>
            <a:srcRect l="10048" t="71236" r="346" b="4064"/>
            <a:stretch>
              <a:fillRect/>
            </a:stretch>
          </p:blipFill>
          <p:spPr>
            <a:xfrm flipH="1">
              <a:off x="9828" y="4458"/>
              <a:ext cx="4397" cy="2808"/>
            </a:xfrm>
            <a:prstGeom prst="ellipse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10383" y="5257"/>
              <a:ext cx="3288" cy="12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p>
              <a:pPr algn="ctr"/>
              <a:r>
                <a:rPr lang="zh-CN" altLang="en-US" sz="4400" dirty="0" smtClean="0">
                  <a:solidFill>
                    <a:srgbClr val="C00000"/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地点</a:t>
              </a:r>
              <a:endParaRPr lang="zh-CN" altLang="en-US" sz="44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25" name="文本框 24"/>
          <p:cNvSpPr txBox="1"/>
          <p:nvPr/>
        </p:nvSpPr>
        <p:spPr>
          <a:xfrm>
            <a:off x="6553200" y="4613910"/>
            <a:ext cx="2445385" cy="42989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43000"/>
              </a:srgbClr>
            </a:outerShdw>
          </a:effectLst>
        </p:spPr>
        <p:txBody>
          <a:bodyPr wrap="square" rtlCol="0" anchor="t">
            <a:spAutoFit/>
          </a:bodyPr>
          <a:p>
            <a:r>
              <a:rPr lang="zh-CN" altLang="en-US" sz="2200" dirty="0" smtClean="0">
                <a:latin typeface="华文新魏" panose="02010800040101010101" charset="-122"/>
                <a:ea typeface="华文新魏" panose="02010800040101010101" charset="-122"/>
                <a:sym typeface="+mn-ea"/>
              </a:rPr>
              <a:t>陈国边境的株野</a:t>
            </a:r>
            <a:endParaRPr lang="zh-CN" altLang="en-US" sz="2200" dirty="0" smtClean="0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42465" y="2250440"/>
            <a:ext cx="861822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人物：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尹吉甫 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事件：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尹吉甫平定陈宋后，在陈</a:t>
            </a: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国边境株野，给他爱人仲氏报告他作战经过与当时的情况。</a:t>
            </a:r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en-US" altLang="zh-CN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 dirty="0" smtClean="0">
                <a:solidFill>
                  <a:srgbClr val="C0000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成语：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驷介旁旁   驷介麃麃   驷</a:t>
            </a: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介陶陶  左旋右抽  河</a:t>
            </a:r>
            <a:r>
              <a:rPr lang="zh-CN" altLang="en-US" sz="2000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上乎翱翔 逍遥</a:t>
            </a:r>
            <a:endParaRPr lang="zh-CN" altLang="en-US" sz="2000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endParaRPr lang="zh-CN" altLang="en-US" sz="2000" dirty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5" y="4730115"/>
            <a:ext cx="3190875" cy="21278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196715" y="510540"/>
            <a:ext cx="4443095" cy="1461770"/>
            <a:chOff x="6609" y="804"/>
            <a:chExt cx="6997" cy="2302"/>
          </a:xfrm>
        </p:grpSpPr>
        <p:sp>
          <p:nvSpPr>
            <p:cNvPr id="3" name="文本框 5"/>
            <p:cNvSpPr txBox="1"/>
            <p:nvPr>
              <p:custDataLst>
                <p:tags r:id="rId5"/>
              </p:custDataLst>
            </p:nvPr>
          </p:nvSpPr>
          <p:spPr>
            <a:xfrm>
              <a:off x="8822" y="1320"/>
              <a:ext cx="4785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人物事件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4" name="组合 4"/>
            <p:cNvGrpSpPr/>
            <p:nvPr/>
          </p:nvGrpSpPr>
          <p:grpSpPr bwMode="auto">
            <a:xfrm>
              <a:off x="6609" y="804"/>
              <a:ext cx="2160" cy="2302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5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文本框 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788749" y="1091593"/>
                <a:ext cx="820461" cy="85128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贰</a:t>
                </a:r>
                <a:endParaRPr lang="zh-CN" altLang="en-US" sz="6600" kern="800" spc="-100" dirty="0" smtClean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 22" descr="R-C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57985" y="1649730"/>
            <a:ext cx="2915920" cy="2858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fontAlgn="auto">
              <a:lnSpc>
                <a:spcPts val="30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原文：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清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人在彭，驷介旁旁。二矛重英，河上乎翱翔。</a:t>
            </a: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清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人在消，驷介麃麃。二矛重乔，河上乎逍遥。</a:t>
            </a: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 清人在轴，驷介陶陶。左旋右抽，中军作好。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8095" y="1677670"/>
            <a:ext cx="5059045" cy="4628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auto">
              <a:lnSpc>
                <a:spcPts val="26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解说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：              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>
              <a:lnSpc>
                <a:spcPts val="26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清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人在彭这个地方，架着匹匹披甲的马在彭彭地奔驰，两支矛上都饰着双重的英穗，在黄河边上像鸟一样翱翔。</a:t>
            </a: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>
              <a:lnSpc>
                <a:spcPts val="2600"/>
              </a:lnSpc>
            </a:pP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>
              <a:lnSpc>
                <a:spcPts val="26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清人在萧这个地方，架着匹匹披甲的马麃麃地在奔跑。两支矛上都饰着双重的鷮毛，在黄河上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遥远地飞跑。</a:t>
            </a: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>
              <a:lnSpc>
                <a:spcPts val="2600"/>
              </a:lnSpc>
            </a:pPr>
            <a:endParaRPr lang="zh-CN" altLang="en-US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>
              <a:lnSpc>
                <a:spcPts val="26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清人在株这个地方，架着匹匹披甲的马洋洋得意地在奔跑。向左边旋转的时候，右手就抽出矛来刺，这样地在军中作乐。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02" y="5193102"/>
            <a:ext cx="2497697" cy="166489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802630" y="99060"/>
            <a:ext cx="5630545" cy="1456690"/>
            <a:chOff x="9138" y="156"/>
            <a:chExt cx="8867" cy="2294"/>
          </a:xfrm>
        </p:grpSpPr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11247" y="666"/>
              <a:ext cx="6759" cy="14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p>
              <a:r>
                <a:rPr lang="zh-CN" altLang="en-US" sz="5400" dirty="0" smtClean="0"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rPr>
                <a:t>诗意解说</a:t>
              </a:r>
              <a:endParaRPr lang="zh-CN" altLang="en-US" sz="5400" dirty="0" smtClean="0">
                <a:latin typeface="李旭科书法 v1.4" panose="02000603000000000000" charset="-122"/>
                <a:ea typeface="李旭科书法 v1.4" panose="02000603000000000000" charset="-122"/>
                <a:cs typeface="+mn-ea"/>
                <a:sym typeface="+mn-lt"/>
              </a:endParaRPr>
            </a:p>
          </p:txBody>
        </p:sp>
        <p:grpSp>
          <p:nvGrpSpPr>
            <p:cNvPr id="10" name="组合 4"/>
            <p:cNvGrpSpPr/>
            <p:nvPr/>
          </p:nvGrpSpPr>
          <p:grpSpPr bwMode="auto">
            <a:xfrm>
              <a:off x="9138" y="156"/>
              <a:ext cx="2162" cy="2294"/>
              <a:chOff x="5627836" y="95508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836" y="95508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文本框 3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820152" y="1103074"/>
                <a:ext cx="820461" cy="85425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6600" kern="800" spc="-100" dirty="0" smtClean="0">
                    <a:solidFill>
                      <a:schemeClr val="bg1"/>
                    </a:solidFill>
                    <a:latin typeface="李旭科书法 v1.4" panose="02000603000000000000" charset="-122"/>
                    <a:ea typeface="李旭科书法 v1.4" panose="02000603000000000000" charset="-122"/>
                    <a:cs typeface="+mn-ea"/>
                    <a:sym typeface="+mn-lt"/>
                  </a:rPr>
                  <a:t>叁</a:t>
                </a:r>
                <a:endParaRPr lang="zh-CN" altLang="en-US" sz="6600" kern="800" spc="-100" dirty="0">
                  <a:solidFill>
                    <a:schemeClr val="bg1"/>
                  </a:solidFill>
                  <a:latin typeface="李旭科书法 v1.4" panose="02000603000000000000" charset="-122"/>
                  <a:ea typeface="李旭科书法 v1.4" panose="02000603000000000000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4" name="图片 23" descr="R-C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>
            <a:lum contrast="-6000"/>
          </a:blip>
          <a:stretch>
            <a:fillRect/>
          </a:stretch>
        </p:blipFill>
        <p:spPr>
          <a:xfrm>
            <a:off x="-156845" y="4303395"/>
            <a:ext cx="3122295" cy="2599055"/>
          </a:xfrm>
          <a:prstGeom prst="rect">
            <a:avLst/>
          </a:prstGeom>
        </p:spPr>
      </p:pic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-20320"/>
            <a:ext cx="434149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396" y="2424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06525" y="1433195"/>
            <a:ext cx="7608570" cy="4707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ts val="3000"/>
              </a:lnSpc>
            </a:pP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这首诗是讲尹吉甫平定陈宋后，在陈国的边境株野给他爱人仲氏报告他作战经过与当时的情况。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清人：尹吉甫家住复关，复关一带有旄丘和清丘、此诗以清人起兴，引清丘地名为自己称呼，清人</a:t>
            </a: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=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尹吉甫。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古人以家乡地名称谓自己很普遍。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彭：彭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城（宋邑）        消：为萧的假借，萧也在宋国。    轴：经典诗文注音逐，疑为陈国株野之株的假借。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株野为陈宋两国交通要道。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诗</a:t>
            </a: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305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篇每一篇都有具体的写作对象，这首诗的写作对象是尹吉甫。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r>
              <a:rPr lang="zh-CN" altLang="en-US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清人诗中所用的翱翔、逍遥都做奔逐讲。</a:t>
            </a: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0" fontAlgn="auto">
              <a:lnSpc>
                <a:spcPts val="3000"/>
              </a:lnSpc>
            </a:pPr>
            <a:r>
              <a:rPr lang="en-US" altLang="zh-CN" dirty="0" smtClean="0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        </a:t>
            </a:r>
            <a:endParaRPr lang="en-US" altLang="zh-CN" dirty="0" smtClean="0"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6" name="组合 4"/>
            <p:cNvGrpSpPr/>
            <p:nvPr/>
          </p:nvGrpSpPr>
          <p:grpSpPr bwMode="auto">
            <a:xfrm>
              <a:off x="381" y="8178"/>
              <a:ext cx="2034" cy="2168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0" name="图片 2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7183925" y="2153418"/>
                <a:ext cx="900800" cy="8266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方正行楷简体" panose="02000000000000000000" charset="-122"/>
                    <a:ea typeface="方正行楷简体" panose="02000000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6" name="TextBox 21"/>
            <p:cNvSpPr txBox="1"/>
            <p:nvPr>
              <p:custDataLst>
                <p:tags r:id="rId9"/>
              </p:custDataLst>
            </p:nvPr>
          </p:nvSpPr>
          <p:spPr>
            <a:xfrm>
              <a:off x="2319" y="9384"/>
              <a:ext cx="3746" cy="1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知识归纳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图片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-61595"/>
            <a:ext cx="3817620" cy="16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396" y="2424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5" name="图片 14" descr="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0458" y="1167166"/>
            <a:ext cx="5579596" cy="45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6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19" name="组合 4"/>
            <p:cNvGrpSpPr/>
            <p:nvPr/>
          </p:nvGrpSpPr>
          <p:grpSpPr bwMode="auto">
            <a:xfrm>
              <a:off x="381" y="8178"/>
              <a:ext cx="2034" cy="2168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0" name="图片 2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8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文本框 20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183925" y="2153418"/>
                <a:ext cx="900800" cy="8266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方正行楷简体" panose="02000000000000000000" charset="-122"/>
                    <a:ea typeface="方正行楷简体" panose="02000000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3" name="TextBox 21"/>
            <p:cNvSpPr txBox="1"/>
            <p:nvPr>
              <p:custDataLst>
                <p:tags r:id="rId10"/>
              </p:custDataLst>
            </p:nvPr>
          </p:nvSpPr>
          <p:spPr>
            <a:xfrm>
              <a:off x="2319" y="9384"/>
              <a:ext cx="3746" cy="1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知识归纳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396" y="2424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5" name="图片 14" descr="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0181" y="1182717"/>
            <a:ext cx="5771192" cy="45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pic>
        <p:nvPicPr>
          <p:cNvPr id="18" name="图片 4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-61595"/>
            <a:ext cx="3817620" cy="16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20" name="组合 4"/>
            <p:cNvGrpSpPr/>
            <p:nvPr/>
          </p:nvGrpSpPr>
          <p:grpSpPr bwMode="auto">
            <a:xfrm>
              <a:off x="381" y="8178"/>
              <a:ext cx="2034" cy="2168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183925" y="2153418"/>
                <a:ext cx="900800" cy="8266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方正行楷简体" panose="02000000000000000000" charset="-122"/>
                    <a:ea typeface="方正行楷简体" panose="02000000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11"/>
              </p:custDataLst>
            </p:nvPr>
          </p:nvSpPr>
          <p:spPr>
            <a:xfrm>
              <a:off x="2319" y="9384"/>
              <a:ext cx="3746" cy="1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知识归纳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8000">
              <a:schemeClr val="accent1">
                <a:lumMod val="45000"/>
                <a:lumOff val="55000"/>
              </a:schemeClr>
            </a:gs>
            <a:gs pos="5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图片 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85" y="3826869"/>
            <a:ext cx="2736215" cy="302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15396" y="24240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6" name="图片 15" descr="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005" y="1167418"/>
            <a:ext cx="5502897" cy="456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261620" y="335280"/>
            <a:ext cx="3141536" cy="831850"/>
            <a:chOff x="18464" y="533"/>
            <a:chExt cx="6343" cy="168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/>
            <a:stretch>
              <a:fillRect/>
            </a:stretch>
          </p:blipFill>
          <p:spPr>
            <a:xfrm>
              <a:off x="18464" y="533"/>
              <a:ext cx="1680" cy="1680"/>
            </a:xfrm>
            <a:prstGeom prst="rect">
              <a:avLst/>
            </a:prstGeom>
          </p:spPr>
        </p:pic>
        <p:sp>
          <p:nvSpPr>
            <p:cNvPr id="9" name="文本框 1"/>
            <p:cNvSpPr txBox="1"/>
            <p:nvPr>
              <p:custDataLst>
                <p:tags r:id="rId5"/>
              </p:custDataLst>
            </p:nvPr>
          </p:nvSpPr>
          <p:spPr>
            <a:xfrm>
              <a:off x="20050" y="1083"/>
              <a:ext cx="4757" cy="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西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安</a:t>
              </a:r>
              <a:r>
                <a:rPr lang="en-US" altLang="zh-CN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 </a:t>
              </a:r>
              <a:r>
                <a:rPr lang="zh-CN" altLang="en-US" dirty="0" smtClean="0">
                  <a:latin typeface="华文隶书" panose="02010800040101010101" charset="-122"/>
                  <a:ea typeface="华文隶书" panose="02010800040101010101" charset="-122"/>
                  <a:cs typeface="华文隶书" panose="02010800040101010101" charset="-122"/>
                </a:rPr>
                <a:t>两 仪 文 化</a:t>
              </a:r>
              <a:endParaRPr lang="zh-CN" altLang="en-US" dirty="0" smtClean="0"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endParaRPr>
            </a:p>
          </p:txBody>
        </p:sp>
      </p:grpSp>
      <p:pic>
        <p:nvPicPr>
          <p:cNvPr id="18" name="图片 4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-61595"/>
            <a:ext cx="3817620" cy="16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41935" y="5193030"/>
            <a:ext cx="3609340" cy="1488440"/>
            <a:chOff x="381" y="8178"/>
            <a:chExt cx="5684" cy="2344"/>
          </a:xfrm>
        </p:grpSpPr>
        <p:grpSp>
          <p:nvGrpSpPr>
            <p:cNvPr id="20" name="组合 4"/>
            <p:cNvGrpSpPr/>
            <p:nvPr/>
          </p:nvGrpSpPr>
          <p:grpSpPr bwMode="auto">
            <a:xfrm>
              <a:off x="381" y="8178"/>
              <a:ext cx="2034" cy="2168"/>
              <a:chOff x="7002523" y="1952204"/>
              <a:chExt cx="1142286" cy="112430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1" name="图片 2"/>
              <p:cNvPicPr>
                <a:picLocks noChangeAspect="1" noChangeArrowheads="1"/>
              </p:cNvPicPr>
              <p:nvPr>
                <p:custDataLst>
                  <p:tags r:id="rId8"/>
                </p:custDataLst>
              </p:nvPr>
            </p:nvPicPr>
            <p:blipFill>
              <a:blip r:embed="rId9" cstate="print">
                <a:lum bright="-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523" y="1952204"/>
                <a:ext cx="1142286" cy="112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文本框 2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183925" y="2153418"/>
                <a:ext cx="900800" cy="8266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noAutofit/>
              </a:bodyPr>
              <a:p>
                <a:pPr>
                  <a:defRPr/>
                </a:pPr>
                <a:r>
                  <a:rPr lang="zh-CN" altLang="en-US" sz="6000" kern="800" spc="-100" dirty="0" smtClean="0">
                    <a:solidFill>
                      <a:schemeClr val="bg1"/>
                    </a:solidFill>
                    <a:latin typeface="方正行楷简体" panose="02000000000000000000" charset="-122"/>
                    <a:ea typeface="方正行楷简体" panose="02000000000000000000" charset="-122"/>
                    <a:cs typeface="+mn-ea"/>
                    <a:sym typeface="+mn-lt"/>
                  </a:rPr>
                  <a:t>肆</a:t>
                </a:r>
                <a:endParaRPr lang="zh-CN" altLang="en-US" sz="6000" kern="800" spc="-100" dirty="0" smtClean="0">
                  <a:solidFill>
                    <a:schemeClr val="bg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4" name="TextBox 21"/>
            <p:cNvSpPr txBox="1"/>
            <p:nvPr>
              <p:custDataLst>
                <p:tags r:id="rId11"/>
              </p:custDataLst>
            </p:nvPr>
          </p:nvSpPr>
          <p:spPr>
            <a:xfrm>
              <a:off x="2319" y="9384"/>
              <a:ext cx="3746" cy="1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noAutofit/>
            </a:bodyPr>
            <a:p>
              <a:r>
                <a:rPr lang="zh-CN" altLang="en-US" sz="4400" dirty="0" smtClean="0">
                  <a:solidFill>
                    <a:schemeClr val="tx1"/>
                  </a:solidFill>
                  <a:latin typeface="方正行楷简体" panose="02000000000000000000" charset="-122"/>
                  <a:ea typeface="方正行楷简体" panose="02000000000000000000" charset="-122"/>
                  <a:cs typeface="+mn-ea"/>
                  <a:sym typeface="+mn-lt"/>
                </a:rPr>
                <a:t>知识归纳</a:t>
              </a:r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  <a:p>
              <a:endParaRPr lang="zh-CN" altLang="en-US" sz="4400" dirty="0" smtClean="0">
                <a:solidFill>
                  <a:schemeClr val="tx1"/>
                </a:solidFill>
                <a:latin typeface="方正行楷简体" panose="02000000000000000000" charset="-122"/>
                <a:ea typeface="方正行楷简体" panose="02000000000000000000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PA" val="v4.1.3"/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ISPRING_PRESENTATION_TITLE" val="42"/>
  <p:tag name="commondata" val="eyJoZGlkIjoiYmI5Yzc4MjRhNGJiMTczZTQyNjkzNTU2OTc0MGEzNjUi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hxjo1lk">
      <a:majorFont>
        <a:latin typeface="字魂49号-逍遥行书"/>
        <a:ea typeface="字魂49号-逍遥行书"/>
        <a:cs typeface=""/>
      </a:majorFont>
      <a:minorFont>
        <a:latin typeface="字魂49号-逍遥行书"/>
        <a:ea typeface="字魂49号-逍遥行书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WPS 演示</Application>
  <PresentationFormat>自定义</PresentationFormat>
  <Paragraphs>145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宋体</vt:lpstr>
      <vt:lpstr>Wingdings</vt:lpstr>
      <vt:lpstr>方正行楷简体</vt:lpstr>
      <vt:lpstr>Calibri</vt:lpstr>
      <vt:lpstr>楷体</vt:lpstr>
      <vt:lpstr>Kaiti SC Black</vt:lpstr>
      <vt:lpstr>华文琥珀</vt:lpstr>
      <vt:lpstr>华文彩云</vt:lpstr>
      <vt:lpstr>等线</vt:lpstr>
      <vt:lpstr>微软雅黑</vt:lpstr>
      <vt:lpstr>Arial Unicode MS</vt:lpstr>
      <vt:lpstr>字魂49号-逍遥行书</vt:lpstr>
      <vt:lpstr>华文楷体</vt:lpstr>
      <vt:lpstr>华文隶书</vt:lpstr>
      <vt:lpstr>李旭科书法 v1.4</vt:lpstr>
      <vt:lpstr>DFMincho-UB</vt:lpstr>
      <vt:lpstr>华文新魏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</dc:title>
  <dc:creator>.</dc:creator>
  <cp:lastModifiedBy>六好学生</cp:lastModifiedBy>
  <cp:revision>377</cp:revision>
  <dcterms:created xsi:type="dcterms:W3CDTF">2021-10-08T09:52:00Z</dcterms:created>
  <dcterms:modified xsi:type="dcterms:W3CDTF">2023-10-29T13:04:01Z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79B28B111F034A60A15EB30484A09FA3_13</vt:lpwstr>
  </property>
</Properties>
</file>