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5" r:id="rId5"/>
    <p:sldId id="259" r:id="rId6"/>
    <p:sldId id="266" r:id="rId7"/>
    <p:sldId id="258" r:id="rId8"/>
    <p:sldId id="261" r:id="rId9"/>
    <p:sldId id="263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6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2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3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8.jpe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1.png"/><Relationship Id="rId16" Type="http://schemas.openxmlformats.org/officeDocument/2006/relationships/tags" Target="../tags/tag84.xml"/><Relationship Id="rId15" Type="http://schemas.openxmlformats.org/officeDocument/2006/relationships/image" Target="../media/image10.png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image" Target="../media/image9.png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0" Type="http://schemas.openxmlformats.org/officeDocument/2006/relationships/notesSlide" Target="../notesSlides/notesSlide3.xml"/><Relationship Id="rId2" Type="http://schemas.openxmlformats.org/officeDocument/2006/relationships/image" Target="../media/image8.jpe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image" Target="../media/image11.png"/><Relationship Id="rId14" Type="http://schemas.openxmlformats.org/officeDocument/2006/relationships/tags" Target="../tags/tag94.xml"/><Relationship Id="rId13" Type="http://schemas.openxmlformats.org/officeDocument/2006/relationships/image" Target="../media/image10.png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image" Target="../media/image11.png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image" Target="../media/image9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image" Target="../media/image3.png"/><Relationship Id="rId1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image" Target="../media/image9.png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image" Target="../media/image3.png"/><Relationship Id="rId3" Type="http://schemas.openxmlformats.org/officeDocument/2006/relationships/tags" Target="../tags/tag107.xml"/><Relationship Id="rId23" Type="http://schemas.openxmlformats.org/officeDocument/2006/relationships/notesSlide" Target="../notesSlides/notesSlide4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9.jpeg"/><Relationship Id="rId20" Type="http://schemas.openxmlformats.org/officeDocument/2006/relationships/tags" Target="../tags/tag117.xml"/><Relationship Id="rId2" Type="http://schemas.openxmlformats.org/officeDocument/2006/relationships/image" Target="../media/image13.png"/><Relationship Id="rId19" Type="http://schemas.openxmlformats.org/officeDocument/2006/relationships/image" Target="../media/image18.jpeg"/><Relationship Id="rId18" Type="http://schemas.openxmlformats.org/officeDocument/2006/relationships/tags" Target="../tags/tag116.xml"/><Relationship Id="rId17" Type="http://schemas.openxmlformats.org/officeDocument/2006/relationships/image" Target="../media/image17.jpeg"/><Relationship Id="rId16" Type="http://schemas.openxmlformats.org/officeDocument/2006/relationships/tags" Target="../tags/tag115.xml"/><Relationship Id="rId15" Type="http://schemas.openxmlformats.org/officeDocument/2006/relationships/image" Target="../media/image16.jpeg"/><Relationship Id="rId14" Type="http://schemas.openxmlformats.org/officeDocument/2006/relationships/tags" Target="../tags/tag114.xml"/><Relationship Id="rId13" Type="http://schemas.openxmlformats.org/officeDocument/2006/relationships/image" Target="../media/image15.jpeg"/><Relationship Id="rId12" Type="http://schemas.openxmlformats.org/officeDocument/2006/relationships/tags" Target="../tags/tag113.xml"/><Relationship Id="rId11" Type="http://schemas.openxmlformats.org/officeDocument/2006/relationships/image" Target="../media/image14.jpeg"/><Relationship Id="rId10" Type="http://schemas.openxmlformats.org/officeDocument/2006/relationships/tags" Target="../tags/tag11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0.xml"/><Relationship Id="rId5" Type="http://schemas.openxmlformats.org/officeDocument/2006/relationships/image" Target="../media/image3.png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2"/>
            </p:custDataLst>
          </p:nvPr>
        </p:nvSpPr>
        <p:spPr>
          <a:xfrm>
            <a:off x="5764646" y="1192613"/>
            <a:ext cx="4963160" cy="1445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srgbClr val="00000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诗经吟唱</a:t>
            </a:r>
            <a:endParaRPr lang="zh-CN" altLang="en-US" sz="8800" b="1" spc="600" dirty="0" smtClean="0">
              <a:solidFill>
                <a:srgbClr val="000000"/>
              </a:solidFill>
              <a:uFillTx/>
              <a:latin typeface="华文楷体" panose="02010600040101010101" charset="-122"/>
              <a:ea typeface="华文楷体" panose="02010600040101010101" charset="-122"/>
              <a:cs typeface="+mn-ea"/>
              <a:sym typeface="+mn-lt"/>
            </a:endParaRP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5007610" y="2571115"/>
            <a:ext cx="5511800" cy="15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457200" fontAlgn="auto">
              <a:lnSpc>
                <a:spcPts val="3000"/>
              </a:lnSpc>
            </a:pP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诗经三百零五篇都是尹吉甫的作品，也都是他的自传；透过他的自传，使我们知道宣王三年（前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825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年）到幽王七年（前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775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年）这五十年间的史实。</a:t>
            </a:r>
            <a:endParaRPr lang="zh-CN" altLang="en-US" sz="1800" dirty="0" smtClean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 defTabSz="1218565">
              <a:lnSpc>
                <a:spcPts val="2500"/>
              </a:lnSpc>
            </a:pPr>
            <a:endParaRPr lang="zh-CN" altLang="en-US" sz="18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tretch>
            <a:fillRect/>
          </a:stretch>
        </p:blipFill>
        <p:spPr>
          <a:xfrm>
            <a:off x="10391458" y="3794966"/>
            <a:ext cx="1100137" cy="39354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6094103" y="3815692"/>
            <a:ext cx="3996690" cy="8604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p>
            <a:pPr algn="ctr"/>
            <a:r>
              <a:rPr lang="zh-CN" altLang="en-US" sz="5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隶书" panose="02010800040101010101" charset="-122"/>
                <a:ea typeface="华文隶书" panose="02010800040101010101" charset="-122"/>
              </a:rPr>
              <a:t>椒聊（唐风）</a:t>
            </a:r>
            <a:endParaRPr lang="zh-CN" altLang="en-US" sz="5000" b="1" cap="none" spc="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 cstate="email"/>
          <a:srcRect b="8634"/>
          <a:stretch>
            <a:fillRect/>
          </a:stretch>
        </p:blipFill>
        <p:spPr>
          <a:xfrm>
            <a:off x="-229870" y="1752600"/>
            <a:ext cx="2810510" cy="5087620"/>
          </a:xfrm>
          <a:prstGeom prst="rect">
            <a:avLst/>
          </a:prstGeom>
        </p:spPr>
      </p:pic>
      <p:pic>
        <p:nvPicPr>
          <p:cNvPr id="42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-20320"/>
            <a:ext cx="434149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736863" y="2794473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01261" y="2797001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850745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07210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26"/>
          <p:cNvSpPr txBox="1"/>
          <p:nvPr/>
        </p:nvSpPr>
        <p:spPr>
          <a:xfrm>
            <a:off x="3586070" y="4213572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时间地点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4974166" y="4210698"/>
            <a:ext cx="613410" cy="1513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人物事件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6435646" y="4216450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诗意解说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7" name="TextBox 40"/>
          <p:cNvSpPr txBox="1"/>
          <p:nvPr/>
        </p:nvSpPr>
        <p:spPr>
          <a:xfrm>
            <a:off x="7935831" y="4210708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识字会意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65090" y="785495"/>
            <a:ext cx="1847850" cy="1583055"/>
            <a:chOff x="8134" y="1237"/>
            <a:chExt cx="2910" cy="249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8750" y="1237"/>
              <a:ext cx="1680" cy="1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8134" y="3150"/>
              <a:ext cx="2911" cy="5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1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b="1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" name="文本框 1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8"/>
            </p:custDataLst>
          </p:nvPr>
        </p:nvSpPr>
        <p:spPr>
          <a:xfrm>
            <a:off x="7680209" y="2965817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肆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18" name="文本框 17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9"/>
            </p:custDataLst>
          </p:nvPr>
        </p:nvSpPr>
        <p:spPr>
          <a:xfrm>
            <a:off x="6244607" y="2968345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叁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19" name="文本框 18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10"/>
            </p:custDataLst>
          </p:nvPr>
        </p:nvSpPr>
        <p:spPr>
          <a:xfrm>
            <a:off x="4794091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贰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21" name="文本框 20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11"/>
            </p:custDataLst>
          </p:nvPr>
        </p:nvSpPr>
        <p:spPr>
          <a:xfrm>
            <a:off x="3350556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壹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9" grpId="0" bldLvl="0" animBg="1"/>
      <p:bldP spid="18" grpId="0" bldLvl="0" animBg="1"/>
      <p:bldP spid="2" grpId="0" bldLvl="0" animBg="1"/>
      <p:bldP spid="21" grpId="1" animBg="1"/>
      <p:bldP spid="19" grpId="1" animBg="1"/>
      <p:bldP spid="18" grpId="1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6710680" y="2667635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/>
          <p:nvPr>
            <p:custDataLst>
              <p:tags r:id="rId3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2963545" y="2551430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86555" y="589280"/>
            <a:ext cx="4418330" cy="1451610"/>
            <a:chOff x="6593" y="928"/>
            <a:chExt cx="6958" cy="2286"/>
          </a:xfrm>
        </p:grpSpPr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8673" y="1548"/>
              <a:ext cx="487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时间地点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 bwMode="auto">
            <a:xfrm>
              <a:off x="6593" y="928"/>
              <a:ext cx="2144" cy="2286"/>
              <a:chOff x="5627836" y="1042809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图片 2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9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1042809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文本框 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799925" y="1174122"/>
                <a:ext cx="838600" cy="85724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壹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7528560" y="4485640"/>
            <a:ext cx="115570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3200">
                <a:latin typeface="华文新魏" panose="02010800040101010101" charset="-122"/>
                <a:ea typeface="华文新魏" panose="02010800040101010101" charset="-122"/>
              </a:rPr>
              <a:t>宛丘</a:t>
            </a:r>
            <a:endParaRPr lang="zh-CN" altLang="en-US" sz="32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3301365" y="4490085"/>
            <a:ext cx="2317750" cy="12871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>
            <a:no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绩麻（八月）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3743008" y="3323273"/>
            <a:ext cx="1433830" cy="6438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 anchor="t">
            <a:noAutofit/>
          </a:bodyPr>
          <a:p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时间</a:t>
            </a:r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6998653" y="3358833"/>
            <a:ext cx="2087880" cy="768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地点</a:t>
            </a:r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pic>
        <p:nvPicPr>
          <p:cNvPr id="12" name="图片 11" descr="R-C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  <a:alpha val="59000"/>
              </a:schemeClr>
            </a:gs>
            <a:gs pos="29000">
              <a:schemeClr val="bg1">
                <a:alpha val="39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6710680" y="2583815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/>
          <p:nvPr>
            <p:custDataLst>
              <p:tags r:id="rId3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2963545" y="2551430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4196715" y="510540"/>
            <a:ext cx="4443095" cy="1461770"/>
            <a:chOff x="6609" y="804"/>
            <a:chExt cx="6997" cy="2302"/>
          </a:xfrm>
        </p:grpSpPr>
        <p:sp>
          <p:nvSpPr>
            <p:cNvPr id="32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8822" y="1320"/>
              <a:ext cx="4785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人物事件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33" name="组合 4"/>
            <p:cNvGrpSpPr/>
            <p:nvPr/>
          </p:nvGrpSpPr>
          <p:grpSpPr bwMode="auto">
            <a:xfrm>
              <a:off x="6609" y="804"/>
              <a:ext cx="2160" cy="2302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4" name="图片 2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文本框 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88749" y="1091593"/>
                <a:ext cx="820461" cy="85128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贰</a:t>
                </a:r>
                <a:endParaRPr lang="zh-CN" altLang="en-US" sz="66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10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3783330" y="3371850"/>
            <a:ext cx="1701165" cy="636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人物</a:t>
            </a:r>
            <a:r>
              <a:rPr lang="zh-CN" altLang="en-US" sz="44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pic>
        <p:nvPicPr>
          <p:cNvPr id="5" name="图片 4" descr="R-C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  <p:sp>
        <p:nvSpPr>
          <p:cNvPr id="2" name="TextBox 23"/>
          <p:cNvSpPr txBox="1"/>
          <p:nvPr>
            <p:custDataLst>
              <p:tags r:id="rId16"/>
            </p:custDataLst>
          </p:nvPr>
        </p:nvSpPr>
        <p:spPr>
          <a:xfrm>
            <a:off x="7507923" y="3408363"/>
            <a:ext cx="1798320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事件</a:t>
            </a:r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4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TextBox 23"/>
          <p:cNvSpPr txBox="1"/>
          <p:nvPr>
            <p:custDataLst>
              <p:tags r:id="rId17"/>
            </p:custDataLst>
          </p:nvPr>
        </p:nvSpPr>
        <p:spPr>
          <a:xfrm>
            <a:off x="7698105" y="4460240"/>
            <a:ext cx="1383030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恋爱</a:t>
            </a:r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" name="TextBox 23"/>
          <p:cNvSpPr txBox="1"/>
          <p:nvPr>
            <p:custDataLst>
              <p:tags r:id="rId18"/>
            </p:custDataLst>
          </p:nvPr>
        </p:nvSpPr>
        <p:spPr>
          <a:xfrm>
            <a:off x="3515360" y="4460875"/>
            <a:ext cx="2052955" cy="636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子仲之子</a:t>
            </a:r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32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00065" y="99060"/>
            <a:ext cx="5630545" cy="1456690"/>
            <a:chOff x="9138" y="156"/>
            <a:chExt cx="8867" cy="2294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11247" y="666"/>
              <a:ext cx="675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诗意解说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10" name="组合 4"/>
            <p:cNvGrpSpPr/>
            <p:nvPr/>
          </p:nvGrpSpPr>
          <p:grpSpPr bwMode="auto">
            <a:xfrm>
              <a:off x="9138" y="156"/>
              <a:ext cx="2162" cy="2294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2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20152" y="1103074"/>
                <a:ext cx="820461" cy="8542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叁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4" name="图片 23" descr="R-C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17" name="内容占位符 7"/>
          <p:cNvSpPr txBox="1"/>
          <p:nvPr>
            <p:custDataLst>
              <p:tags r:id="rId12"/>
            </p:custDataLst>
          </p:nvPr>
        </p:nvSpPr>
        <p:spPr>
          <a:xfrm>
            <a:off x="1478280" y="2054225"/>
            <a:ext cx="3697605" cy="3951605"/>
          </a:xfrm>
          <a:prstGeom prst="rect">
            <a:avLst/>
          </a:prstGeom>
        </p:spPr>
        <p:txBody>
          <a:bodyPr vert="horz" rtlCol="0">
            <a:normAutofit/>
          </a:bodyPr>
          <a:p>
            <a:pPr marL="342900" marR="0" lvl="0" indent="-342900" algn="l" defTabSz="914400" rtl="0" fontAlgn="auto">
              <a:lnSpc>
                <a:spcPts val="304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原文：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lvl="0" indent="342265" fontAlgn="auto">
              <a:lnSpc>
                <a:spcPts val="304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椒聊之实，蕃衍盈升。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4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彼其之子，硕大无朋。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4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椒聊且，远条且。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4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椒聊之实，蕃衍盈匊。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4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彼其之子，硕大且笃。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fontAlgn="auto">
              <a:lnSpc>
                <a:spcPts val="304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椒聊且，远条且。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5009515" y="1886585"/>
            <a:ext cx="6342380" cy="3951605"/>
          </a:xfrm>
        </p:spPr>
        <p:txBody>
          <a:bodyPr>
            <a:noAutofit/>
          </a:bodyPr>
          <a:p>
            <a:pPr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解说：</a:t>
            </a:r>
            <a:endParaRPr lang="zh-CN" altLang="en-US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一嘟噜的花椒子呀，繁衍得慢慢一升。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她这个人儿呀，高大的无比呀。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一嘟噜的花椒子呀，枝子长又长呀</a:t>
            </a:r>
            <a:r>
              <a:rPr lang="en-US" altLang="zh-CN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!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一嘟噜的花椒子呀，蕃衍得满满一掬。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她这个人儿呀，高大而且笃实。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230505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一嘟噜的花椒子呀，枝子长又长呀！</a:t>
            </a:r>
            <a:endParaRPr lang="zh-CN" altLang="en-US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96" y="4175184"/>
            <a:ext cx="2427604" cy="26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7" y="0"/>
            <a:ext cx="3554042" cy="1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5745" y="5192395"/>
            <a:ext cx="3664585" cy="2163445"/>
            <a:chOff x="387" y="8177"/>
            <a:chExt cx="5771" cy="3407"/>
          </a:xfrm>
        </p:grpSpPr>
        <p:grpSp>
          <p:nvGrpSpPr>
            <p:cNvPr id="17" name="组合 4"/>
            <p:cNvGrpSpPr/>
            <p:nvPr/>
          </p:nvGrpSpPr>
          <p:grpSpPr bwMode="auto">
            <a:xfrm>
              <a:off x="387" y="8177"/>
              <a:ext cx="2042" cy="2101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图片 2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158594" y="2132527"/>
                <a:ext cx="783713" cy="85513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肆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2350" y="9308"/>
              <a:ext cx="3808" cy="22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p>
              <a:r>
                <a:rPr lang="zh-CN" altLang="en-US" sz="4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楷体" panose="02010600040101010101" charset="-122"/>
                  <a:ea typeface="华文楷体" panose="02010600040101010101" charset="-122"/>
                  <a:cs typeface="+mn-ea"/>
                  <a:sym typeface="+mn-lt"/>
                </a:rPr>
                <a:t>识字会意</a:t>
              </a:r>
              <a:endPara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endParaRPr>
            </a:p>
          </p:txBody>
        </p:sp>
      </p:grpSp>
      <p:pic>
        <p:nvPicPr>
          <p:cNvPr id="2" name="图片 1" descr="1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954395" y="1217930"/>
            <a:ext cx="2782570" cy="2321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 descr="2.jp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706495" y="769620"/>
            <a:ext cx="2056130" cy="2769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3.jp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945515" y="1951355"/>
            <a:ext cx="2557780" cy="2165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4.jp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8915400" y="2421255"/>
            <a:ext cx="1702435" cy="2321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 descr="5.jp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132830" y="3670935"/>
            <a:ext cx="2604135" cy="2321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 descr="6.jp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3599815" y="3670935"/>
            <a:ext cx="2354580" cy="2240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biLevel thresh="75000"/>
          </a:blip>
          <a:stretch>
            <a:fillRect/>
          </a:stretch>
        </p:blipFill>
        <p:spPr>
          <a:xfrm>
            <a:off x="10268268" y="3270456"/>
            <a:ext cx="1100137" cy="3935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3"/>
            </p:custDataLst>
          </p:nvPr>
        </p:nvSpPr>
        <p:spPr>
          <a:xfrm>
            <a:off x="4160635" y="1900003"/>
            <a:ext cx="6287770" cy="16300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marL="720090" indent="0" algn="ctr" fontAlgn="auto"/>
            <a:r>
              <a:rPr lang="zh-CN" altLang="en-US" sz="10000" spc="600" dirty="0" smtClean="0">
                <a:solidFill>
                  <a:schemeClr val="tx1"/>
                </a:solidFill>
                <a:uFillTx/>
                <a:latin typeface="DFMincho-UB" panose="02010609010101010101" charset="-128"/>
                <a:ea typeface="DFMincho-UB" panose="02010609010101010101" charset="-128"/>
                <a:cs typeface="+mn-ea"/>
                <a:sym typeface="+mn-lt"/>
              </a:rPr>
              <a:t>謝謝體會</a:t>
            </a:r>
            <a:endParaRPr lang="zh-CN" altLang="en-US" sz="10000" spc="600" dirty="0" smtClean="0">
              <a:solidFill>
                <a:schemeClr val="tx1"/>
              </a:solidFill>
              <a:uFillTx/>
              <a:latin typeface="DFMincho-UB" panose="02010609010101010101" charset="-128"/>
              <a:ea typeface="DFMincho-UB" panose="02010609010101010101" charset="-128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5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PA" val="v4.1.3"/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commondata" val="eyJoZGlkIjoiYmI5Yzc4MjRhNGJiMTczZTQyNjkzNTU2OTc0MGEzNjU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WPS 演示</Application>
  <PresentationFormat>宽屏</PresentationFormat>
  <Paragraphs>98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华文楷体</vt:lpstr>
      <vt:lpstr>Calibri</vt:lpstr>
      <vt:lpstr>楷体</vt:lpstr>
      <vt:lpstr>华文隶书</vt:lpstr>
      <vt:lpstr>李旭科书法 v1.4</vt:lpstr>
      <vt:lpstr>华文新魏</vt:lpstr>
      <vt:lpstr>Wingdings 2</vt:lpstr>
      <vt:lpstr>等线</vt:lpstr>
      <vt:lpstr>DFMincho-UB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六好学生</cp:lastModifiedBy>
  <cp:revision>158</cp:revision>
  <dcterms:created xsi:type="dcterms:W3CDTF">2019-06-19T02:08:00Z</dcterms:created>
  <dcterms:modified xsi:type="dcterms:W3CDTF">2023-10-29T13:46:43Z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A5D317ED6E6E4263AD00A6A4F287E62C_13</vt:lpwstr>
  </property>
</Properties>
</file>